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8" r:id="rId8"/>
    <p:sldId id="266" r:id="rId9"/>
    <p:sldId id="269" r:id="rId10"/>
    <p:sldId id="270" r:id="rId11"/>
    <p:sldId id="274" r:id="rId12"/>
    <p:sldId id="271" r:id="rId13"/>
    <p:sldId id="272" r:id="rId14"/>
    <p:sldId id="273" r:id="rId15"/>
    <p:sldId id="275" r:id="rId16"/>
    <p:sldId id="286" r:id="rId17"/>
    <p:sldId id="302" r:id="rId18"/>
    <p:sldId id="303" r:id="rId19"/>
    <p:sldId id="305" r:id="rId20"/>
    <p:sldId id="306" r:id="rId21"/>
    <p:sldId id="307" r:id="rId22"/>
    <p:sldId id="308" r:id="rId23"/>
    <p:sldId id="309" r:id="rId24"/>
    <p:sldId id="304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276" r:id="rId62"/>
    <p:sldId id="277" r:id="rId63"/>
    <p:sldId id="278" r:id="rId64"/>
    <p:sldId id="279" r:id="rId65"/>
    <p:sldId id="299" r:id="rId66"/>
    <p:sldId id="300" r:id="rId67"/>
    <p:sldId id="281" r:id="rId68"/>
    <p:sldId id="301" r:id="rId69"/>
    <p:sldId id="283" r:id="rId70"/>
    <p:sldId id="280" r:id="rId71"/>
    <p:sldId id="282" r:id="rId72"/>
    <p:sldId id="285" r:id="rId73"/>
    <p:sldId id="284" r:id="rId74"/>
    <p:sldId id="287" r:id="rId75"/>
    <p:sldId id="288" r:id="rId76"/>
    <p:sldId id="289" r:id="rId77"/>
    <p:sldId id="290" r:id="rId78"/>
    <p:sldId id="291" r:id="rId79"/>
    <p:sldId id="346" r:id="rId80"/>
    <p:sldId id="347" r:id="rId81"/>
    <p:sldId id="348" r:id="rId82"/>
    <p:sldId id="349" r:id="rId83"/>
    <p:sldId id="350" r:id="rId84"/>
    <p:sldId id="292" r:id="rId85"/>
    <p:sldId id="351" r:id="rId86"/>
    <p:sldId id="352" r:id="rId87"/>
    <p:sldId id="293" r:id="rId88"/>
    <p:sldId id="297" r:id="rId89"/>
    <p:sldId id="298" r:id="rId90"/>
    <p:sldId id="354" r:id="rId91"/>
    <p:sldId id="355" r:id="rId92"/>
    <p:sldId id="356" r:id="rId93"/>
    <p:sldId id="357" r:id="rId94"/>
    <p:sldId id="358" r:id="rId95"/>
    <p:sldId id="444" r:id="rId96"/>
    <p:sldId id="445" r:id="rId97"/>
    <p:sldId id="446" r:id="rId98"/>
    <p:sldId id="295" r:id="rId99"/>
    <p:sldId id="296" r:id="rId100"/>
    <p:sldId id="353" r:id="rId101"/>
    <p:sldId id="359" r:id="rId102"/>
    <p:sldId id="442" r:id="rId103"/>
    <p:sldId id="360" r:id="rId104"/>
    <p:sldId id="361" r:id="rId105"/>
    <p:sldId id="443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99F6-B279-88C1-0897-7D32DA95F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643D-1156-202D-F594-ED27A35B4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2158-8859-C53D-7411-6A36A818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FAF0-F3E2-1DFC-E657-10F47A87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D3C8-F508-41CC-2568-EB80B8DF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3E43-F64E-084C-793C-91665C9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1F1B7-39B2-0AA0-E466-57C6B4E0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32ED-8676-B815-3267-73863785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651FD-D046-A14A-3904-7AAB0A08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AD31-108B-1CE2-0020-242137B0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88C6D-BCCE-B03B-9AA9-EFC9E7E9D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DBFF8-57E1-6787-BF43-362820F32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FAAF-7C06-0FEA-4CF8-384C26B8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ADEF-8CEE-6874-8CA1-404483DB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10D4-CFB2-A43F-0CC6-A5642C8F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33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C66-FAE6-F9CC-FB92-6A98BCC1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00E2-28F6-404C-7D56-715FAF80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61DB-DFBC-1CFD-44ED-B3EDA0B6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9C380-B1AD-509F-DCA8-89EFE5DD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FC4-4AC1-3FC4-26C8-569B2FB7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29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4D18-C74F-C8C5-37EB-234AD350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580B-0C30-F5BD-75A0-9F13E49D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48FE-1877-8002-27DF-EE129F3C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C106D-6067-9569-CF14-77FEDB34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12EA-2448-BBCB-7DA7-9F9BD812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24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2549-6873-B02E-D19C-2069AC47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C23D-8138-2C40-8EEA-A43F6889B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FABE-E15A-4D7E-7559-9981ABFE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9441-D78B-1A33-BCCF-1FB2878D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EBD7D-AC77-EBB5-1320-4EDB04C5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9157-DA79-0BF3-36DD-0B6E1DF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1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046F-5346-CEBC-79BC-916077FF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E915F-14C6-F3D3-F997-18F871D6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379AE-8075-7731-55F2-9C981C68D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759B7-00CB-123A-F519-6478DB66F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636DD-0CE0-BA60-8DAE-90832C346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C3FE0-EA23-95DF-CB8C-D2AB73AC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986B4-3E26-F2D6-E6DA-52D2B67D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C8465-0DC5-4C7C-C2CA-16C06E44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03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A675-AF0D-5FD5-E248-73C28636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8B76B-05C7-8514-A47B-92B8737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69BB0-8A64-DBAB-887A-73F63983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D588E-26FC-3C55-E0CA-2D9EE00A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0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3C46B-E61D-4ACC-D704-10E43397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2A81E-6284-0FC5-209B-2C1E3343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D3BA-5B5A-7D74-F1BD-80201364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63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6023-0B0F-B055-7AD6-90CE3DA5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E799-FDC3-03D9-BE04-5AE555BD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FF520-164C-0FBA-C8EF-AB9183DD1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19A22-61AC-6B87-4A9F-4AB03147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9E1CA-507A-4E71-5250-DBE8F6B1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5E7FC-53A9-295F-B353-27D8A812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61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7963-9C21-C785-47D8-1E85CC47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41B9-256A-1C31-5C18-2AF412F59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4E5D7-914E-0520-082C-87CBF61A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223DF-A574-F1BF-E6E5-7EE8125C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95D1A-D3E9-49A9-6976-A4C2257E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321FB-EE4C-857E-7D58-4FFA67E0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61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55B7D-7880-5B4E-D867-4559FAF4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6003-C7A6-E3B8-FD68-442473C9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2472-4BF7-02C3-3F62-C5EB25DF2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B5DE-25FC-570A-1C00-7DBD8EB30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3D68-7CB5-4971-2294-22E2AAB04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13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cursor.com/agen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ithub/copilot-cli?tab=readme-ov-file" TargetMode="External"/><Relationship Id="rId5" Type="http://schemas.openxmlformats.org/officeDocument/2006/relationships/hyperlink" Target="https://agent.minimax.io/" TargetMode="External"/><Relationship Id="rId4" Type="http://schemas.openxmlformats.org/officeDocument/2006/relationships/hyperlink" Target="https://marketplace.visualstudio.com/items?itemName=anthropic.claude-co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aravel.com/ai/boost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shift.com/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hpstorm.ru.uptodown.com/windows/downlo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" TargetMode="External"/><Relationship Id="rId2" Type="http://schemas.openxmlformats.org/officeDocument/2006/relationships/hyperlink" Target="https://www.eraser.io/ai/erd-generator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59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1) Kod üçün istifadə edilən editor - </a:t>
            </a:r>
            <a:r>
              <a:rPr lang="az-Latn-AZ" sz="1600">
                <a:hlinkClick r:id="rId2"/>
              </a:rPr>
              <a:t>https://cursor.com/agents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2) Kod üçün istifadə edilən editor - </a:t>
            </a:r>
            <a:r>
              <a:rPr lang="en-US" sz="1600">
                <a:hlinkClick r:id="rId3"/>
              </a:rPr>
              <a:t>https://code.visualstudio.com</a:t>
            </a:r>
            <a:r>
              <a:rPr lang="az-Latn-AZ" sz="1600"/>
              <a:t> ancaq əlavə github Copilot  extension qurmaq lazımdır.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3) Kod üçün extension - </a:t>
            </a:r>
            <a:r>
              <a:rPr lang="az-Latn-AZ" sz="1600">
                <a:hlinkClick r:id="rId4"/>
              </a:rPr>
              <a:t>https://marketplace.visualstudio.com/items?itemName=anthropic.claude-code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4) </a:t>
            </a:r>
            <a:r>
              <a:rPr lang="en-US" sz="1600"/>
              <a:t>Kod </a:t>
            </a:r>
            <a:r>
              <a:rPr lang="az-Latn-AZ" sz="1600"/>
              <a:t>üçün Aİ - </a:t>
            </a:r>
            <a:r>
              <a:rPr lang="az-Latn-AZ" sz="1600">
                <a:hlinkClick r:id="rId5"/>
              </a:rPr>
              <a:t>https://agent.minimax.io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5) GitHub Copilot CLI, GitHub Copilot-un güclü AI kodlaşdırma köməkçisini birbaşa terminalda istifadə etməyə imkan verən komanda sətiri interfeysidir. Yəni kod yazmaq, anlamaq, debug etmək və layihələr üzərində işləmək üçün terminaldan çıxmadan AI-lə təbii dil sorğuları ilə qarşılıqlı əlaqə qura bilərsiniz. - </a:t>
            </a:r>
            <a:r>
              <a:rPr lang="en-US" sz="1600">
                <a:hlinkClick r:id="rId6"/>
              </a:rPr>
              <a:t>https://github.com/github/copilot-cli?tab=readme-ov-file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Launching the CLI</a:t>
            </a:r>
            <a:r>
              <a:rPr lang="en-US" sz="1600"/>
              <a:t>:  </a:t>
            </a:r>
            <a:r>
              <a:rPr lang="en-US" sz="1600" b="1">
                <a:solidFill>
                  <a:srgbClr val="FF0000"/>
                </a:solidFill>
              </a:rPr>
              <a:t>copilot</a:t>
            </a:r>
            <a:br>
              <a:rPr lang="en-US" sz="1600"/>
            </a:br>
            <a:br>
              <a:rPr lang="en-US" sz="1600"/>
            </a:b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18742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>
                <a:hlinkClick r:id="rId2"/>
              </a:rPr>
              <a:t>https://laravel.com/ai/boost</a:t>
            </a:r>
            <a:endParaRPr lang="en-US" sz="1400"/>
          </a:p>
          <a:p>
            <a:endParaRPr lang="en-US" sz="1400"/>
          </a:p>
          <a:p>
            <a:r>
              <a:rPr lang="en-US" sz="1400"/>
              <a:t>Laravel Boost</a:t>
            </a:r>
            <a:r>
              <a:rPr lang="az-Latn-AZ" sz="1400"/>
              <a:t>, </a:t>
            </a:r>
            <a:r>
              <a:rPr lang="en-US" sz="1400"/>
              <a:t> AI-y</a:t>
            </a:r>
            <a:r>
              <a:rPr lang="az-Latn-AZ" sz="1400"/>
              <a:t>ə </a:t>
            </a:r>
            <a:r>
              <a:rPr lang="en-US" sz="1400"/>
              <a:t> “bu layihə Laravel-dir, kodu belə düşün və belə yaz” deyə yol göstərən qaydalar toplusudur, nəticədə AI sənə daha düzgün Laravel kodu verir.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/>
              <a:t>AI artıq Laravel-i “ümumi PHP framework” kimi yox,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az-Latn-AZ" sz="1400"/>
              <a:t>Laravel best practice-ləri, Eloquent relationships, migrations, validation, tests, Tailwind, Pest və s. anlayır.</a:t>
            </a:r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2E714-F847-A4F4-181C-2D68DFC2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87" y="4099321"/>
            <a:ext cx="6386113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26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61953-EA18-270D-B5C2-0AA44922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589"/>
            <a:ext cx="12192000" cy="62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65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 b="1"/>
              <a:t>İNDEX</a:t>
            </a:r>
            <a:r>
              <a:rPr lang="az-Latn-AZ" sz="1100"/>
              <a:t> çox vaxt bu belə də yazılır. </a:t>
            </a:r>
          </a:p>
          <a:p>
            <a:endParaRPr lang="az-Latn-AZ" sz="1100"/>
          </a:p>
          <a:p>
            <a:endParaRPr lang="az-Latn-AZ" sz="1100"/>
          </a:p>
          <a:p>
            <a:endParaRPr lang="az-Latn-AZ" sz="1100"/>
          </a:p>
          <a:p>
            <a:pPr>
              <a:lnSpc>
                <a:spcPct val="150000"/>
              </a:lnSpc>
            </a:pPr>
            <a:r>
              <a:rPr lang="az-Latn-AZ" sz="1100"/>
              <a:t>Sağ şəkildəki variantda index-lərə xüsusi ad verirsən (idx_is_active, idx_slug).</a:t>
            </a:r>
          </a:p>
          <a:p>
            <a:pPr>
              <a:lnSpc>
                <a:spcPct val="150000"/>
              </a:lnSpc>
            </a:pPr>
            <a:r>
              <a:rPr lang="az-Latn-AZ" sz="1100"/>
              <a:t>Yuxarıki variantda isə Laravel avtomatik index adı yaradır (subscription_plans_is_active_index kimi).</a:t>
            </a:r>
          </a:p>
          <a:p>
            <a:pPr>
              <a:lnSpc>
                <a:spcPct val="150000"/>
              </a:lnSpc>
            </a:pPr>
            <a:r>
              <a:rPr lang="az-Latn-AZ" sz="1100"/>
              <a:t>Funksional baxımdan heç bir performans və ya davranış fərqi yoxdur.</a:t>
            </a:r>
          </a:p>
          <a:p>
            <a:pPr>
              <a:lnSpc>
                <a:spcPct val="150000"/>
              </a:lnSpc>
            </a:pPr>
            <a:r>
              <a:rPr lang="az-Latn-AZ" sz="1100"/>
              <a:t>Xüsusi ad vermək migrasiya idarəsi və rollback zamanı daha nəzarətlidir.</a:t>
            </a:r>
          </a:p>
          <a:p>
            <a:pPr>
              <a:lnSpc>
                <a:spcPct val="150000"/>
              </a:lnSpc>
            </a:pPr>
            <a:r>
              <a:rPr lang="az-Latn-AZ" sz="1100"/>
              <a:t>Avtomatik adlar tez yazmaq üçün rahatdır, amma uzun və dəyişkən olur.</a:t>
            </a:r>
          </a:p>
          <a:p>
            <a:pPr>
              <a:lnSpc>
                <a:spcPct val="150000"/>
              </a:lnSpc>
            </a:pPr>
            <a:r>
              <a:rPr lang="az-Latn-AZ" sz="1100"/>
              <a:t>Böyük və planlı layihələrdə ən doğru seçim birinci variantdır (manual index adları).</a:t>
            </a:r>
          </a:p>
          <a:p>
            <a:endParaRPr lang="ru-RU" sz="1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372F0-4DEE-2999-CD5D-A509F245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6F860-B220-6272-6A22-2ABE8B43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068"/>
            <a:ext cx="1767993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536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Bu migration </a:t>
            </a:r>
            <a:r>
              <a:rPr lang="az-Latn-AZ" sz="1200" b="1"/>
              <a:t>subscription_plans </a:t>
            </a:r>
            <a:r>
              <a:rPr lang="az-Latn-AZ" sz="1200"/>
              <a:t>cədvəlini yaradaraq sistemdə mövcud olacaq </a:t>
            </a:r>
            <a:r>
              <a:rPr lang="az-Latn-AZ" sz="1200" i="1"/>
              <a:t>abunə paketlərini idarə etmək </a:t>
            </a:r>
            <a:r>
              <a:rPr lang="az-Latn-AZ" sz="1200"/>
              <a:t>üçün nəzərdə tutulub.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</a:t>
            </a:r>
            <a:r>
              <a:rPr lang="en-US" sz="1200"/>
              <a:t> - Planın adıdır (məsələn: Basic, Pro, Business).</a:t>
            </a:r>
            <a:endParaRPr lang="az-Latn-AZ" sz="1200"/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slug (unique)</a:t>
            </a:r>
            <a:r>
              <a:rPr lang="az-Latn-AZ" sz="1200"/>
              <a:t> - Planın sistemdə tanınan unikal açarıdır (məsələn: business_monthly).</a:t>
            </a:r>
            <a:endParaRPr lang="en-US" sz="12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Harada istifadə olunur: </a:t>
            </a:r>
            <a:r>
              <a:rPr lang="en-US" sz="1200" b="1"/>
              <a:t>if ($plan-&gt;slug === 'business_monthly’)</a:t>
            </a:r>
            <a:endParaRPr lang="az-Latn-AZ" sz="1200" b="1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description</a:t>
            </a:r>
            <a:r>
              <a:rPr lang="az-Latn-AZ" sz="1200"/>
              <a:t> - Planın geniş izahıdır. Bəzi planlar sadə ola bilər, açıqlamaya ehtiyac olmaz. Bunun üçündə nullable qeyd edilibdir.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price (decimal 10,2) </a:t>
            </a:r>
            <a:r>
              <a:rPr lang="az-Latn-AZ" sz="1200"/>
              <a:t>- Planın ödəniş məbləği.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Niyə decimal: Pul hesablamaları üçün float təhlükəlidir → precision problemi yaradır.</a:t>
            </a:r>
            <a:br>
              <a:rPr lang="az-Latn-AZ" sz="1200"/>
            </a:br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 b="1"/>
              <a:t>decimal</a:t>
            </a:r>
            <a:r>
              <a:rPr lang="az-Latn-AZ" sz="1200"/>
              <a:t> və </a:t>
            </a:r>
            <a:r>
              <a:rPr lang="az-Latn-AZ" sz="1200" b="1"/>
              <a:t>float</a:t>
            </a:r>
            <a:r>
              <a:rPr lang="az-Latn-AZ" sz="1200"/>
              <a:t> tam fərqli şeylərdir. Float ədədlərini, kompüter təxmini yadda saxlayır, ona görədə pul ilə əlaqəli hesablamalarda səhvlər yaranır. Bu səhvə precision problemi deyilir — yəni rəqəm dəqiq deyil, yuvarlaqlaşdırma xətası var: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/>
              <a:t>Decimal isə pulu dəqiq saxlayır: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Buradakı 10 — ədədin ümumi maksimum rəqəm sayını göstərir (vergül daxil olmaqla), yəni bu sahə maksimum 99999999.99 kimi bir dəyər saxlaya bilər.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076A0-8061-BE24-E5D5-87334744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87" y="4532715"/>
            <a:ext cx="2474297" cy="396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9A17-DC1D-A386-6DEA-773C96845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601BF-930A-CB93-219D-9E5DDC4CB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87" y="3811659"/>
            <a:ext cx="278916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671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currency (3, default 'USD') </a:t>
            </a:r>
            <a:r>
              <a:rPr lang="az-Latn-AZ" sz="1200"/>
              <a:t>— planın valyuta kodunu saxlayır (ISO 4217, məsələn USD, EUR, AZN) və əgər göstərilməzsə, avtomatik USD qəbul olunur.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Buradakı 3 — valyuta kodunun maksimum 3 simvol uzunluqda olacağını göstərir.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duration_days (default 30) </a:t>
            </a:r>
            <a:r>
              <a:rPr lang="en-US" sz="1200"/>
              <a:t>- Abunəliyin neçə gün aktiv olacağını göstərir.</a:t>
            </a:r>
            <a:r>
              <a:rPr lang="az-Latn-AZ" sz="1200"/>
              <a:t> Niyə vacibdir: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Abunəliyin bitmə tarixini hesablamaq üçün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Reminder email-lər üçün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Business account deaktivasiya logic-i üçün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max_listings (nullable, NULL = unlimited)</a:t>
            </a:r>
            <a:r>
              <a:rPr lang="az-Latn-AZ" sz="1200" b="1">
                <a:solidFill>
                  <a:srgbClr val="FF0000"/>
                </a:solidFill>
              </a:rPr>
              <a:t> </a:t>
            </a:r>
            <a:r>
              <a:rPr lang="az-Latn-AZ" sz="1200"/>
              <a:t>- </a:t>
            </a:r>
            <a:r>
              <a:rPr lang="en-US" sz="1200"/>
              <a:t>İstifadəçinin yerləşdirə biləcəyi maksimum məhsul sayı.</a:t>
            </a: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 b="1"/>
              <a:t>nullable</a:t>
            </a:r>
            <a:r>
              <a:rPr lang="az-Latn-AZ" sz="1200"/>
              <a:t> o deməkdir ki, bu sütun boş qala bilər və mütləq dəyər yazılması tələb olunmur.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 b="1"/>
              <a:t>NULL = unlimited </a:t>
            </a:r>
            <a:r>
              <a:rPr lang="az-Latn-AZ" sz="1200"/>
              <a:t>isə bildirir ki, əgər dəyər NULL-dırsa, istifadəçi üçün məhsul yerləşdirmə limiti yoxdur.</a:t>
            </a:r>
          </a:p>
          <a:p>
            <a:endParaRPr lang="az-Latn-AZ" sz="1200"/>
          </a:p>
          <a:p>
            <a:pPr>
              <a:lnSpc>
                <a:spcPct val="150000"/>
              </a:lnSpc>
            </a:pPr>
            <a:r>
              <a:rPr lang="az-Latn-AZ" sz="1200" b="1"/>
              <a:t>Harada istifadə olunur</a:t>
            </a:r>
            <a:r>
              <a:rPr lang="az-Latn-AZ" sz="120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Məhsul əlavə edilərkən sistem yoxlayır ki, istifadəçinin abunə planında icazə verilən maksimum məhsul sayı dolubmu, əgər dolubsa əlavə etməyə icazə vermir.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Həmçinin gün ərzində və ya ümumi olaraq yerləşdirilən məhsulların sayı bu limitlə müqayisə olunur ki, plan qaydaları pozulmasın.</a:t>
            </a:r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A6DA9-C8E0-99F4-85CB-6938AD0F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937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>
                <a:solidFill>
                  <a:srgbClr val="FF0000"/>
                </a:solidFill>
              </a:rPr>
              <a:t>features (JSON, nullable) </a:t>
            </a:r>
            <a:r>
              <a:rPr lang="az-Latn-AZ" sz="1400"/>
              <a:t>— abunə planına aid əlavə imkanları çevik formada saxlamaq üçün istifadə olunan sahədir.</a:t>
            </a:r>
          </a:p>
          <a:p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JSON seçilir ki, yeni xüsusiyyətlər əlavə edərkən yeni sütun yaratmağa ehtiyac qalmasın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nullable isə o deməkdir ki, bəzi planlarda əlavə feature olmaya bilər və sahə boş qala bilər.</a:t>
            </a:r>
          </a:p>
          <a:p>
            <a:endParaRPr lang="az-Latn-AZ" sz="1400"/>
          </a:p>
          <a:p>
            <a:r>
              <a:rPr lang="az-Latn-AZ" sz="1400"/>
              <a:t>Məsələn, admin paneldə: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Admin </a:t>
            </a:r>
            <a:r>
              <a:rPr lang="az-Latn-AZ" sz="1400" b="1"/>
              <a:t>input / checkbox / select </a:t>
            </a:r>
            <a:r>
              <a:rPr lang="az-Latn-AZ" sz="1400"/>
              <a:t>ilə plan üçün xüsusiyyətləri seçir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 seçimlər JSON kimi </a:t>
            </a:r>
            <a:r>
              <a:rPr lang="az-Latn-AZ" sz="1400" b="1"/>
              <a:t>features</a:t>
            </a:r>
            <a:r>
              <a:rPr lang="az-Latn-AZ" sz="1400"/>
              <a:t> sütununda saxlanılır</a:t>
            </a:r>
          </a:p>
          <a:p>
            <a:endParaRPr lang="az-Latn-AZ" sz="1400"/>
          </a:p>
          <a:p>
            <a:r>
              <a:rPr lang="en-US" sz="1400"/>
              <a:t>Məsələn admin panel formu</a:t>
            </a:r>
            <a:r>
              <a:rPr lang="az-Latn-AZ" sz="1400"/>
              <a:t>nda bu cür seçilirsə əgər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/>
              <a:t>☑</a:t>
            </a:r>
            <a:r>
              <a:rPr lang="en-US" sz="1400"/>
              <a:t> Priority support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☑ Analytics access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Featured listings: 5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DB-də bu belə saxlanır:</a:t>
            </a:r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749B1-64A5-DAD5-6C53-FA855415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29ACF-E5D9-006A-EDEF-54554A9BF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5" y="4725325"/>
            <a:ext cx="204995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428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Sonra sistem hər yerdə bu JSON-a baxaraq qərar verir: Səhifə göstərilsinmi?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Düymə görünsünmü?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Modal açılsınmı, funksiya işləsinmi?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Xülasə</a:t>
            </a:r>
            <a:r>
              <a:rPr lang="az-Latn-AZ" sz="1400"/>
              <a:t>: Admin JSON-u doldurur, sistem isə həmin JSON-a baxaraq istifadəçiyə hansı imkanların açıq olacağını müəyyən edir.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yanaşma enterprise SaaS sistemlərdə standartdır. </a:t>
            </a:r>
            <a:r>
              <a:rPr lang="az-Latn-AZ" sz="1400"/>
              <a:t> </a:t>
            </a:r>
            <a:endParaRPr lang="az-Latn-AZ" sz="14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Enterprise SaaS </a:t>
            </a:r>
            <a:r>
              <a:rPr lang="en-US" sz="1400"/>
              <a:t>— böyük miqyaslı bizneslər üçün hazırlanmış, abunə əsaslı, çevik və genişləndirilə bilən bulud proqram təminatıdır.</a:t>
            </a:r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749B1-64A5-DAD5-6C53-FA855415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9FE9E-9D41-DC51-0971-0B676BB76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212"/>
            <a:ext cx="4014403" cy="941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02D108-4261-A3AB-EA84-B1438F140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5402"/>
            <a:ext cx="4335724" cy="941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5FA96E-7729-BD07-B567-E49544A47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72592"/>
            <a:ext cx="4604986" cy="8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454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627271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sz="1400" b="1">
                <a:solidFill>
                  <a:srgbClr val="FF0000"/>
                </a:solidFill>
              </a:rPr>
              <a:t>is_active </a:t>
            </a:r>
            <a:r>
              <a:rPr lang="az-Latn-AZ" sz="1400" b="1"/>
              <a:t>- subscription_plans </a:t>
            </a:r>
            <a:r>
              <a:rPr lang="az-Latn-AZ" sz="1400"/>
              <a:t>cədvəlində bir neçə fərqli plan olur və </a:t>
            </a:r>
            <a:r>
              <a:rPr lang="az-Latn-AZ" sz="1400" b="1"/>
              <a:t>is_active </a:t>
            </a:r>
            <a:r>
              <a:rPr lang="az-Latn-AZ" sz="1400"/>
              <a:t>sahəsi hansı planların istifadəçilərə göstəriləcəyini və seçilə biləcəyini müəyyən edir.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sort_order </a:t>
            </a:r>
            <a:r>
              <a:rPr lang="en-US" sz="1400"/>
              <a:t>- Planların frontend-də hansı sırada göstəriləcəyini müəyyən edir.</a:t>
            </a:r>
            <a:br>
              <a:rPr lang="az-Latn-AZ" sz="1400"/>
            </a:br>
            <a:endParaRPr lang="az-Latn-AZ" sz="1400"/>
          </a:p>
          <a:p>
            <a:r>
              <a:rPr lang="az-Latn-AZ" sz="1400"/>
              <a:t>Sıralamanı id-yə güvənərək etmək düzgün deyil çünki biznes logic pozula bilər.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69909C-9860-A3FD-4AA6-1DCE4B6B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2"/>
          <a:stretch/>
        </p:blipFill>
        <p:spPr>
          <a:xfrm>
            <a:off x="6274340" y="0"/>
            <a:ext cx="5916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229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5776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0147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25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DF70-7AD6-EDE0-CA67-58E45F3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7" y="296908"/>
            <a:ext cx="11842506" cy="6264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4283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714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1460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5857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1154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656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6605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2629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1401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137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039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5E37-AE90-7C32-3EA9-A17CD024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" y="1466680"/>
            <a:ext cx="11956816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25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8441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9291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4814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157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2207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9111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40415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7504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74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84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55AD5-7EF5-A20B-FB9E-F43A534A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97"/>
            <a:ext cx="12192000" cy="45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48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7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1126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0118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4597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5543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6527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835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330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8277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64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6866A-6AB4-CCD5-4EEE-12150DE8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97" y="1809345"/>
            <a:ext cx="7952384" cy="2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1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154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5323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6351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3337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1111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851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91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0362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446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35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23446-AB01-3A35-5940-FFE03CF9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87" y="1144895"/>
            <a:ext cx="5859226" cy="45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4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59560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6577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81830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8272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12756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6535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7779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3248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770551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55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D8041-3E46-8D1D-D3C7-8577FDA3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1946781"/>
            <a:ext cx="5326842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052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9931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4207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24521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74131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1033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744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4389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5284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7132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01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52213-59AA-8DE7-BBED-8C25CE25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03598"/>
            <a:ext cx="5433531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42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29829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2971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9470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62786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79812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5678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4621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9676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7049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21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94C5-EF72-0C24-9B49-7EAD4A03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17" y="1401904"/>
            <a:ext cx="559356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28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7870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780204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16883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48168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3106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1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49780-55BE-51D0-9AF2-DDD065A7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847713"/>
            <a:ext cx="560118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Laravel E-commerce üçün 30+ DÜZGÜN Copilot Prompt-u (İNGİLİS DİLİNDƏ)</a:t>
            </a:r>
          </a:p>
          <a:p>
            <a:endParaRPr lang="az-Latn-AZ"/>
          </a:p>
          <a:p>
            <a:r>
              <a:rPr lang="en-US"/>
              <a:t>Arxitektura &amp; Struktur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folder structure suitable for a Laravel e-commerce project?”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“Does this separation between web and api routes make sense?”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service layer over-engineered or justified?”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“Can this logic be moved out of the controller?”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following Laravel best practices?”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“How would a senior Laravel developer structure this feature?”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repository pattern useful here or unnecessary?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09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CBC8E-A1F9-9481-C593-4F0AF31D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93" y="1104698"/>
            <a:ext cx="5464013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2524D-47A1-E9FB-685D-97E29347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525528"/>
            <a:ext cx="5433531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BF6FC-BBB7-F134-7445-879C51B3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6" y="1699110"/>
            <a:ext cx="561642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AE692-43AB-6D2F-5DAC-EF61262B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1672438"/>
            <a:ext cx="548687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EDA03-ADD1-56D9-8976-542DE750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28492"/>
            <a:ext cx="554784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25D94-571D-2D31-F15C-7C9E9F19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36" y="1474567"/>
            <a:ext cx="5448772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849F1-19C8-01EA-2C03-EB4B2B09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464563"/>
            <a:ext cx="5387807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0208-F426-45A2-EC63-BD87B1AA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70405"/>
            <a:ext cx="5547841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58385-201D-5CD7-4413-C59CD1B9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798178"/>
            <a:ext cx="566215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6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5E58-6C0F-0A77-5716-9600E455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69" y="1394283"/>
            <a:ext cx="5555461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Cart / Checkout / Order Flow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cart implementation safe for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happens if two requests update the cart at the same time?”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checkout flow missing any important steps?”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edge cases should I handle in checkout?”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order creation process atomic?”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“Should this logic be wrapped in a database transaction?”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payment callback handling secure?”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55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3D18A-1BFD-CF3C-BB80-AC7731A2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21" y="1756265"/>
            <a:ext cx="5517358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98C60-24A7-1856-3FEE-8AC1CBD0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10" y="1920109"/>
            <a:ext cx="5524979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CCFC-7EC9-4392-151D-108E11D0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52" y="1497162"/>
            <a:ext cx="5494496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CA0F-DDDE-077E-0FD3-04553973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63547"/>
            <a:ext cx="5677392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6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F7C3-99DA-3252-D1F4-BB38552D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58" y="639838"/>
            <a:ext cx="5342083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8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43F40-ACF3-1EB8-FEE9-111F8337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893437"/>
            <a:ext cx="5662151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9917-7507-87F6-D7B3-389DB9A7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788441"/>
            <a:ext cx="5433531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25BA8-B72E-AB3E-CA59-36491570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66" y="1131371"/>
            <a:ext cx="5631668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19F67-DFDD-97DA-0586-EA8C6AFC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912488"/>
            <a:ext cx="570025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3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DACC5-4D61-208F-CA64-BD86D19C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11" y="738907"/>
            <a:ext cx="5745978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5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query optimized or can it cause N+1 issues?”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code be more performance-efficient?”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“Should this be cached? If yes, where?”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eager loading applied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“Will this scale with 100k users?”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of this code are potential bottlenecks?”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API endpoint vulnerable to unauthorized access?”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CSRF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input properly validated and sanitized?”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logic be exploited?”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safe against mass assignment?”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“Are there any security risks in this implementation?”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61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66FC3-0D8A-E749-8789-26C1B324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5" y="784631"/>
            <a:ext cx="5425910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7B0E4-D70A-5882-EF39-61B5EA5E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56942"/>
            <a:ext cx="5433531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30A4-671F-DEC7-02E5-0B944B9D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428576"/>
            <a:ext cx="541829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5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E97B-F7BD-5D80-FA23-88E65E4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135181"/>
            <a:ext cx="570025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9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B69DB-33A4-48C9-B377-41580149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013250"/>
            <a:ext cx="5685013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7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5A906-CB28-8D44-1762-B185E6B9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1874385"/>
            <a:ext cx="5433531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1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8901-E5C7-2E00-B497-E38AF57D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17" y="1249491"/>
            <a:ext cx="5372566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1CC8B-E346-6DFD-6C12-607CF55E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337128"/>
            <a:ext cx="5418290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7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4ADBF-8BDF-10B7-0D4E-2EE54A6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1744834"/>
            <a:ext cx="538780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6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F915-BDAA-B10B-2979-1C922D4B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373115"/>
            <a:ext cx="529635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Frontend + AJAX (Vanilla JS)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AJAX request implemented correctly without jQuery?”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JS code be more robust?”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loading and error states properly?”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approach SEO-safe for web pages?”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cause race conditions on fast clicks?”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Test &amp; Maintainability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code testable?”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should be covered by feature tests?”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would you refactor this for better readability?”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too tightly coupled?”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be made easier to maintain long-term?”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71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8B05E-DCC0-5A50-2693-9F7AB15F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1241870"/>
            <a:ext cx="5296359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8005-1D8C-0686-5BE5-B154A7D5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83" y="933233"/>
            <a:ext cx="5471634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9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94ECA-541B-D624-DA26-DA50BFC4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31" y="1935350"/>
            <a:ext cx="550973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28D9-29DD-C478-811D-A657C47F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815113"/>
            <a:ext cx="5768840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C5203-6A98-52C4-1B5B-1D71DED2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299025"/>
            <a:ext cx="5799323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6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643EE-B502-5E4A-ED1B-41D271FD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232133"/>
            <a:ext cx="558594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0F00-BEB0-4EF1-3347-570E433E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72" y="1093267"/>
            <a:ext cx="5479255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C5D05-B39B-99B8-BB41-46465302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296908"/>
            <a:ext cx="573073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4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7CA32-823A-00F4-BA7A-0A75F4D2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750338"/>
            <a:ext cx="5547841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63390-A9B5-2517-1F35-32C2869E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449322"/>
            <a:ext cx="577646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4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Copilot-u daha ağıllı etmək üçün qızıl tövsiyə:</a:t>
            </a:r>
          </a:p>
          <a:p>
            <a:endParaRPr lang="az-Latn-AZ"/>
          </a:p>
          <a:p>
            <a:r>
              <a:rPr lang="en-US"/>
              <a:t>Prompt verəndə kontekst yarat:</a:t>
            </a:r>
            <a:r>
              <a:rPr lang="az-Latn-AZ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Pis</a:t>
            </a:r>
            <a:r>
              <a:rPr lang="en-US"/>
              <a:t>: is this correct?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Yaxşı</a:t>
            </a:r>
            <a:r>
              <a:rPr lang="en-US"/>
              <a:t>: “This is part of a Laravel e-commerce checkout flow. Is this approach correct and production-ready?”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Copilot kontekstlə 3 qat daha yaxşı işləyir.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23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288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https://opencode.ai/download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F0723-06CB-E01E-1082-F5ABEE9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413106"/>
            <a:ext cx="12192000" cy="64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6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88123-41B8-320F-1DCB-F458E4A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587644"/>
            <a:ext cx="12192000" cy="56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4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config.inc.php </a:t>
            </a:r>
            <a:r>
              <a:rPr lang="az-Latn-AZ"/>
              <a:t>adında fayl yaratmaq lazımdır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86EF2-F16B-D91C-A180-3F20F0D1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13" y="1060314"/>
            <a:ext cx="4996878" cy="5193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1169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03681-108B-8363-D382-E479B43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" y="0"/>
            <a:ext cx="1206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1D90E-45EA-6CDA-489E-9D8D748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738907"/>
            <a:ext cx="9350550" cy="538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988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https://laravelshift.com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Gələcəkdə laraveli upgrade etmək üçün.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755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EA6089-AD01-232D-C2CA-D9846646E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57881"/>
              </p:ext>
            </p:extLst>
          </p:nvPr>
        </p:nvGraphicFramePr>
        <p:xfrm>
          <a:off x="453957" y="1044677"/>
          <a:ext cx="11284086" cy="4768645"/>
        </p:xfrm>
        <a:graphic>
          <a:graphicData uri="http://schemas.openxmlformats.org/drawingml/2006/table">
            <a:tbl>
              <a:tblPr/>
              <a:tblGrid>
                <a:gridCol w="1894999">
                  <a:extLst>
                    <a:ext uri="{9D8B030D-6E8A-4147-A177-3AD203B41FA5}">
                      <a16:colId xmlns:a16="http://schemas.microsoft.com/office/drawing/2014/main" val="2763488416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2873784033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3650415722"/>
                    </a:ext>
                  </a:extLst>
                </a:gridCol>
                <a:gridCol w="5599089">
                  <a:extLst>
                    <a:ext uri="{9D8B030D-6E8A-4147-A177-3AD203B41FA5}">
                      <a16:colId xmlns:a16="http://schemas.microsoft.com/office/drawing/2014/main" val="3948234711"/>
                    </a:ext>
                  </a:extLst>
                </a:gridCol>
              </a:tblGrid>
              <a:tr h="204769">
                <a:tc>
                  <a:txBody>
                    <a:bodyPr/>
                    <a:lstStyle/>
                    <a:p>
                      <a:r>
                        <a:rPr lang="en-US" sz="1800"/>
                        <a:t>Alət/Plugin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87653"/>
                  </a:ext>
                </a:extLst>
              </a:tr>
              <a:tr h="972652">
                <a:tc>
                  <a:txBody>
                    <a:bodyPr/>
                    <a:lstStyle/>
                    <a:p>
                      <a:r>
                        <a:rPr lang="en-US" sz="1800" b="1"/>
                        <a:t>Laravel Idea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/ PhpStorm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üçün ən güclü AI-assistant. Model, relationship, migration, factory, seed və query generation-i avtomatlaşdırır.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4646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Laravel Shift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service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Mövcud layihələri upgrade, code refactor və relationship check edə bilir.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166788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AI Helper for Laravel (GitHub Projects)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Assistant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Open-source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modellərinə relationships əlavə etmək üçün AI təklifləri yaradır.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435399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Tabnine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AI-based autocompletion, relationship method-ları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868681"/>
                  </a:ext>
                </a:extLst>
              </a:tr>
              <a:tr h="511922">
                <a:tc>
                  <a:txBody>
                    <a:bodyPr/>
                    <a:lstStyle/>
                    <a:p>
                      <a:r>
                        <a:rPr lang="en-US" sz="1800" b="1"/>
                        <a:t>GitHub Copilot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 (trial mövcuddur)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Kod yazarkən hasMany, belongsTo tipli əlaqələri avtomatik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3322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Pinecone + ChatGPT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Daha kompleks relation logic üçün AI prompt əsasında model kodlarını generasiya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50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Lazım olarsa əgər burada yazıram.</a:t>
            </a:r>
          </a:p>
          <a:p>
            <a:endParaRPr lang="az-Latn-AZ"/>
          </a:p>
          <a:p>
            <a:r>
              <a:rPr lang="az-Latn-AZ"/>
              <a:t>Mən yükləməmişəm əgər hansısa birisini yükləsəm mütləq qeyd edəcəm.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D58900-D00A-9A49-161E-E0A65B41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57186"/>
              </p:ext>
            </p:extLst>
          </p:nvPr>
        </p:nvGraphicFramePr>
        <p:xfrm>
          <a:off x="989838" y="1825625"/>
          <a:ext cx="10212324" cy="4351338"/>
        </p:xfrm>
        <a:graphic>
          <a:graphicData uri="http://schemas.openxmlformats.org/drawingml/2006/table">
            <a:tbl>
              <a:tblPr/>
              <a:tblGrid>
                <a:gridCol w="2553081">
                  <a:extLst>
                    <a:ext uri="{9D8B030D-6E8A-4147-A177-3AD203B41FA5}">
                      <a16:colId xmlns:a16="http://schemas.microsoft.com/office/drawing/2014/main" val="1390550823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66860601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226416542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743159562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r>
                        <a:rPr lang="en-US" sz="1700"/>
                        <a:t>Alət/Plugin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Tipi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 / Pullu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Qısa Təsvir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225855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r>
                        <a:rPr lang="en-US" sz="1700" b="1"/>
                        <a:t>Reliese Laravel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Existing database-dən Eloquent models və relationships avtomatik generasiya edir.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47990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Blueprint (Laravel package)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YAML-dən migration, model və relationship-lar yaratmaq üçün Laravel-friendly generator.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88057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Laravel ER Diagram Generator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Artisan command ilə database ER diagramları çıxarmaq və relationships vizuallaşdırmaq.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6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920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9409F-E139-74D0-8087-813D2B72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75" y="646331"/>
            <a:ext cx="2400508" cy="5555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17E28-4D14-63C7-3E87-BBBD40A2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24" y="646331"/>
            <a:ext cx="245385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https://phpstorm.ru.uptodown.com/windows/download</a:t>
            </a:r>
            <a:endParaRPr lang="az-Latn-AZ"/>
          </a:p>
          <a:p>
            <a:endParaRPr lang="az-Latn-AZ"/>
          </a:p>
          <a:p>
            <a:r>
              <a:rPr lang="az-Latn-AZ"/>
              <a:t>2 proqram ilə eyni iproyekti yığmaq olar.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A52F-FA01-53DA-FA19-2EB80E50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36" y="2242458"/>
            <a:ext cx="5068128" cy="26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8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8E267F-5E40-9DA1-FEC6-7705ED733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52215"/>
              </p:ext>
            </p:extLst>
          </p:nvPr>
        </p:nvGraphicFramePr>
        <p:xfrm>
          <a:off x="768485" y="804111"/>
          <a:ext cx="10817160" cy="5032878"/>
        </p:xfrm>
        <a:graphic>
          <a:graphicData uri="http://schemas.openxmlformats.org/drawingml/2006/table">
            <a:tbl>
              <a:tblPr/>
              <a:tblGrid>
                <a:gridCol w="1624520">
                  <a:extLst>
                    <a:ext uri="{9D8B030D-6E8A-4147-A177-3AD203B41FA5}">
                      <a16:colId xmlns:a16="http://schemas.microsoft.com/office/drawing/2014/main" val="768886044"/>
                    </a:ext>
                  </a:extLst>
                </a:gridCol>
                <a:gridCol w="1926076">
                  <a:extLst>
                    <a:ext uri="{9D8B030D-6E8A-4147-A177-3AD203B41FA5}">
                      <a16:colId xmlns:a16="http://schemas.microsoft.com/office/drawing/2014/main" val="325144551"/>
                    </a:ext>
                  </a:extLst>
                </a:gridCol>
                <a:gridCol w="2811294">
                  <a:extLst>
                    <a:ext uri="{9D8B030D-6E8A-4147-A177-3AD203B41FA5}">
                      <a16:colId xmlns:a16="http://schemas.microsoft.com/office/drawing/2014/main" val="1818625134"/>
                    </a:ext>
                  </a:extLst>
                </a:gridCol>
                <a:gridCol w="4455270">
                  <a:extLst>
                    <a:ext uri="{9D8B030D-6E8A-4147-A177-3AD203B41FA5}">
                      <a16:colId xmlns:a16="http://schemas.microsoft.com/office/drawing/2014/main" val="4185891263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r>
                        <a:rPr lang="en-US" sz="1800"/>
                        <a:t>Alət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903203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DBDiagram.io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/ 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diagramlarını vizual yaratmaq və relationship-ları planlaşdırmaq üçün əla. SQL export mümkündür.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00862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QuickDBD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Drag &amp; drop ilə table &amp; relationship dizaynı, Laravel migrations üçün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57987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MySQL Workbench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 diagramları, table relationships və migration generation üçün.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5324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DbSchema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+ MySQL/PostgreSQL üçün vizual database designer, relationships vizual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142089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Navicat Data Modeler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Professional database modeling, ERD, Laravel migrations export dəstəyi.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58394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Vertabelo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Web/Desktop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ERD design, relationship mapping, Laravel-friendly SQL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798865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HeidiSQL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management və relationship-ları vizual olaraq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5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202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A1E1D-26BF-1558-4652-D8419C2F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483615"/>
            <a:ext cx="8855207" cy="589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677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https://www.eraser.io/ai/erd-generator</a:t>
            </a:r>
            <a:r>
              <a:rPr lang="az-Latn-AZ"/>
              <a:t> - ERD generation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https://dbdiagram.io/d</a:t>
            </a:r>
            <a:r>
              <a:rPr lang="en-US"/>
              <a:t> - </a:t>
            </a:r>
            <a:r>
              <a:rPr lang="az-Latn-AZ"/>
              <a:t>pullu başqa sayt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324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Başlıqda hər dəfə istifadə etdiyim yazı</a:t>
            </a:r>
            <a:r>
              <a:rPr lang="az-Latn-AZ"/>
              <a:t>: </a:t>
            </a:r>
            <a:br>
              <a:rPr lang="az-Latn-AZ"/>
            </a:br>
            <a:br>
              <a:rPr lang="az-Latn-AZ"/>
            </a:br>
            <a:r>
              <a:rPr lang="az-Latn-AZ"/>
              <a:t>Technical Stack &amp;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Backend: Laravel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PHP version: 8.1</a:t>
            </a:r>
          </a:p>
          <a:p>
            <a:r>
              <a:rPr lang="az-Latn-AZ"/>
              <a:t>Routing: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web.php → SEO-optimized frontend (HTML + Tailwind CSS + Vanilla JS + AJAX)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api.php → JSON-based API for mobile apps</a:t>
            </a:r>
          </a:p>
          <a:p>
            <a:r>
              <a:rPr lang="az-Latn-AZ"/>
              <a:t>Frontend: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Server-rendered pages for 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AJAX requests for dynamic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Database: Relational (MySQL / PostgreSQL)</a:t>
            </a:r>
          </a:p>
          <a:p>
            <a:r>
              <a:rPr lang="az-Latn-AZ"/>
              <a:t>Authentication: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Session-based (web)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Token-based (API)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1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13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49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776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CDC29-9912-9871-DB2D-C5B54601AD76}"/>
              </a:ext>
            </a:extLst>
          </p:cNvPr>
          <p:cNvSpPr/>
          <p:nvPr/>
        </p:nvSpPr>
        <p:spPr>
          <a:xfrm>
            <a:off x="0" y="0"/>
            <a:ext cx="12190378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6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id</a:t>
            </a:r>
            <a:r>
              <a:rPr lang="az-Latn-AZ" sz="1200"/>
              <a:t> - bütün sistem üzrə istifadəçinin unikal identifikatorudur</a:t>
            </a:r>
          </a:p>
          <a:p>
            <a:endParaRPr lang="az-Latn-AZ" sz="1200"/>
          </a:p>
          <a:p>
            <a:r>
              <a:rPr lang="az-Latn-AZ" sz="1200"/>
              <a:t>Hamısı yox ancaq demək olar ki, bütün digər cədvəllər buraya </a:t>
            </a:r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ilə bağlanacaq</a:t>
            </a:r>
          </a:p>
          <a:p>
            <a:endParaRPr lang="az-Latn-AZ" sz="1200"/>
          </a:p>
          <a:p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Laravel (və ümumən SQL)-də bir cədvəldəki sütunun başqa cədvəldəki </a:t>
            </a:r>
            <a:r>
              <a:rPr lang="az-Latn-AZ" sz="1200" b="1">
                <a:solidFill>
                  <a:srgbClr val="00B050"/>
                </a:solidFill>
              </a:rPr>
              <a:t>primary key</a:t>
            </a:r>
            <a:r>
              <a:rPr lang="az-Latn-AZ" sz="1200"/>
              <a:t>-ə bağlı olmasıdır.</a:t>
            </a:r>
          </a:p>
          <a:p>
            <a:endParaRPr lang="az-Latn-AZ" sz="1200"/>
          </a:p>
          <a:p>
            <a:r>
              <a:rPr lang="az-Latn-AZ" sz="1200"/>
              <a:t>Bu əlaqə cədvəllər arasında məlumatın düzgünlüyünü qoruyur.</a:t>
            </a:r>
          </a:p>
          <a:p>
            <a:endParaRPr lang="az-Latn-AZ" sz="1200"/>
          </a:p>
          <a:p>
            <a:r>
              <a:rPr lang="az-Latn-AZ" sz="1200"/>
              <a:t>Məsələn: posts.user_id → users.id (post hansı user-ə aiddir).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name, email, password </a:t>
            </a:r>
            <a:r>
              <a:rPr lang="en-US" sz="1200"/>
              <a:t>- klassik auth məlumatları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email_verified_at </a:t>
            </a:r>
            <a:r>
              <a:rPr lang="en-US" sz="1200"/>
              <a:t>- email təsdiqinin edilib</a:t>
            </a:r>
            <a:r>
              <a:rPr lang="az-Latn-AZ" sz="1200"/>
              <a:t> </a:t>
            </a:r>
            <a:r>
              <a:rPr lang="en-US" sz="1200"/>
              <a:t>edilmədiyini göstərir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phone</a:t>
            </a:r>
            <a:r>
              <a:rPr lang="en-US" sz="1200"/>
              <a:t> - telefon nömrəsi (opsional)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phone_verified_at </a:t>
            </a:r>
            <a:r>
              <a:rPr lang="az-Latn-AZ" sz="1200"/>
              <a:t>- SMS və ya OTP ilə təsdiq edildikdə doldurulur</a:t>
            </a:r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current_role </a:t>
            </a:r>
            <a:r>
              <a:rPr lang="en-US" sz="1200"/>
              <a:t>- istifadəçinin hazırda aktiv olan profili</a:t>
            </a:r>
            <a:r>
              <a:rPr lang="az-Latn-AZ" sz="1200"/>
              <a:t>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admin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normal_user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business_user</a:t>
            </a:r>
          </a:p>
          <a:p>
            <a:endParaRPr lang="az-Latn-AZ" sz="1200"/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0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https://github.com/fruitcake/laravel-debugbar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54FA7-28AC-646A-EE98-9FA63937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94" y="2564055"/>
            <a:ext cx="612701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6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status  </a:t>
            </a:r>
            <a:r>
              <a:rPr lang="az-Latn-AZ" sz="1200"/>
              <a:t>- istifadəçinin ümumi vəziyyəti.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suspended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Banned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Yəni, Admin paneldə select ilə bu 3 statusdan birini seçir.</a:t>
            </a:r>
            <a:br>
              <a:rPr lang="az-Latn-AZ" sz="1200"/>
            </a:br>
            <a:endParaRPr lang="az-Latn-AZ" sz="1200"/>
          </a:p>
          <a:p>
            <a:r>
              <a:rPr lang="az-Latn-AZ" sz="1200"/>
              <a:t>Seçilən dəyər DB-də status sütununa yazılır və istifadəçinin vəziyyəti dəyişir.</a:t>
            </a:r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  <a:p>
            <a:endParaRPr lang="en-US" sz="1200"/>
          </a:p>
          <a:p>
            <a:endParaRPr lang="en-US" sz="1200"/>
          </a:p>
          <a:p>
            <a:r>
              <a:rPr lang="az-Latn-AZ" sz="1200" b="1"/>
              <a:t>Listing limit məntiqi (normal user üçün)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daily_listing_count </a:t>
            </a:r>
            <a:r>
              <a:rPr lang="az-Latn-AZ" sz="1200"/>
              <a:t>- gün ərzində neçə listing əlavə etdiyini saxlayır</a:t>
            </a:r>
            <a:r>
              <a:rPr lang="en-US" sz="1200"/>
              <a:t>.</a:t>
            </a:r>
            <a:br>
              <a:rPr lang="en-US" sz="1200"/>
            </a:b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last_listing_date </a:t>
            </a:r>
            <a:r>
              <a:rPr lang="en-US" sz="1200"/>
              <a:t>- Son listing əlavə edilən tarix. Yeni gün başlayanda </a:t>
            </a:r>
            <a:r>
              <a:rPr lang="en-US" sz="1200" b="1"/>
              <a:t>daily_listing_count </a:t>
            </a:r>
            <a:r>
              <a:rPr lang="en-US" sz="1200"/>
              <a:t>–u</a:t>
            </a:r>
            <a:r>
              <a:rPr lang="en-US" sz="1200" b="1"/>
              <a:t> </a:t>
            </a:r>
            <a:r>
              <a:rPr lang="en-US" sz="1200"/>
              <a:t>reset etmək üçün istifadə olunur. Yaxud </a:t>
            </a:r>
            <a:r>
              <a:rPr lang="az-Latn-AZ" sz="1200"/>
              <a:t>şərt qoşaraq +10 gün sonra resetlənsin deyə bilərsiz. </a:t>
            </a:r>
            <a:br>
              <a:rPr lang="az-Latn-AZ" sz="1200"/>
            </a:br>
            <a:br>
              <a:rPr lang="az-Latn-AZ" sz="1200"/>
            </a:br>
            <a:r>
              <a:rPr lang="az-Latn-AZ" sz="1200"/>
              <a:t>Əgər istifadəçi </a:t>
            </a:r>
            <a:r>
              <a:rPr lang="az-Latn-AZ" sz="1200" b="1"/>
              <a:t>business_user </a:t>
            </a:r>
            <a:r>
              <a:rPr lang="az-Latn-AZ" sz="1200"/>
              <a:t>olarsa onda heç bir şərt qoşulmur və </a:t>
            </a:r>
            <a:r>
              <a:rPr lang="en-US" sz="1200" b="1"/>
              <a:t>daily_listing_count </a:t>
            </a:r>
            <a:r>
              <a:rPr lang="az-Latn-AZ" sz="1200"/>
              <a:t>sütununa istənilən qədər məhsul sayı əlavə edilə bilir.</a:t>
            </a:r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3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avatar  </a:t>
            </a:r>
            <a:r>
              <a:rPr lang="az-Latn-AZ" sz="1200"/>
              <a:t> - profil şəkli</a:t>
            </a: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bio</a:t>
            </a:r>
            <a:r>
              <a:rPr lang="az-Latn-AZ" sz="1200"/>
              <a:t> - qısa istifadəçi təsviri</a:t>
            </a:r>
          </a:p>
          <a:p>
            <a:endParaRPr lang="az-Latn-AZ" sz="1200"/>
          </a:p>
          <a:p>
            <a:r>
              <a:rPr lang="az-Latn-AZ" sz="1200"/>
              <a:t>Profil şəkli və bio istifadəçiyə güvən hissi verir. Marketplace-də insanlar real və etibarlı profillərlə işləmək istəyir. </a:t>
            </a:r>
          </a:p>
          <a:p>
            <a:endParaRPr lang="az-Latn-AZ" sz="1200"/>
          </a:p>
          <a:p>
            <a:r>
              <a:rPr lang="az-Latn-AZ" sz="1200"/>
              <a:t>Boş profil = az güvən, dolu profil = daha çox etibar.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remember_token  </a:t>
            </a:r>
            <a:r>
              <a:rPr lang="az-Latn-AZ" sz="1200"/>
              <a:t>- “Remember me” funksiyası üçün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created_at, updated_at </a:t>
            </a:r>
            <a:r>
              <a:rPr lang="en-US" sz="1200"/>
              <a:t>- audit və tarixçə üçün</a:t>
            </a:r>
            <a:r>
              <a:rPr lang="az-Latn-AZ" sz="1200"/>
              <a:t>. Audit dedikdə kimin, nə vaxt, hansı məlumatı yaratdığı və ya dəyişdirdiyini izləmək nəzərdə tutulur.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deleted_at </a:t>
            </a:r>
            <a:r>
              <a:rPr lang="az-Latn-AZ" sz="1200"/>
              <a:t>- soft delete (GDPR + data safety)</a:t>
            </a:r>
          </a:p>
          <a:p>
            <a:endParaRPr lang="az-Latn-AZ" sz="1200"/>
          </a:p>
          <a:p>
            <a:r>
              <a:rPr lang="az-Latn-AZ" sz="1200"/>
              <a:t>Soft delete — məlumatı bazadan silmədən, sadəcə “silinmiş” kimi işarələməkdir. Bu, səhv silinən datanı bərpa etməyə imkan verir.</a:t>
            </a:r>
          </a:p>
          <a:p>
            <a:endParaRPr lang="az-Latn-AZ" sz="1200"/>
          </a:p>
          <a:p>
            <a:r>
              <a:rPr lang="az-Latn-AZ" sz="1200" b="1"/>
              <a:t>GDPR</a:t>
            </a:r>
            <a:r>
              <a:rPr lang="az-Latn-AZ" sz="1200"/>
              <a:t> (General Data Protection Regulation) — istifadəçi məlumatlarının təhlükəsiz və nəzarətli saxlanmasını tələb edən Avropa qanunudur.</a:t>
            </a:r>
          </a:p>
          <a:p>
            <a:endParaRPr lang="az-Latn-AZ" sz="1200"/>
          </a:p>
          <a:p>
            <a:r>
              <a:rPr lang="az-Latn-AZ" sz="1200"/>
              <a:t>Soft delete data itkisinin qarşısını alır və hüquqi tələblərə uyğunluğu artırır.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0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594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İndekslər (performance üçündür)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1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idx_email </a:t>
            </a:r>
            <a:r>
              <a:rPr lang="az-Latn-AZ" sz="1100"/>
              <a:t>→ login &amp; search sürəti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idx_status </a:t>
            </a:r>
            <a:r>
              <a:rPr lang="az-Latn-AZ" sz="1100"/>
              <a:t>→ admin filtrasiya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idx_current_role </a:t>
            </a:r>
            <a:r>
              <a:rPr lang="az-Latn-AZ" sz="1100"/>
              <a:t>→ role-based query-lər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idx_is_business_enabled </a:t>
            </a:r>
            <a:r>
              <a:rPr lang="az-Latn-AZ" sz="1100"/>
              <a:t>→ business logic performansı</a:t>
            </a:r>
          </a:p>
          <a:p>
            <a:endParaRPr lang="az-Latn-AZ" sz="1200"/>
          </a:p>
          <a:p>
            <a:r>
              <a:rPr lang="az-Latn-AZ" sz="1200"/>
              <a:t>İndeks — bazada axtarışı sürətləndirən kataloq kimidir.</a:t>
            </a:r>
          </a:p>
          <a:p>
            <a:r>
              <a:rPr lang="az-Latn-AZ" sz="1200"/>
              <a:t>İndeks yoxdursa, DB bütün cədvəli gəzir. İndeks varsa, birbaşa lazım olan yerə gedir. İndeks yalnız database səviyyəsində işləyir.</a:t>
            </a:r>
          </a:p>
          <a:p>
            <a:endParaRPr lang="az-Latn-AZ" sz="1200"/>
          </a:p>
          <a:p>
            <a:r>
              <a:rPr lang="az-Latn-AZ" sz="1200" b="1"/>
              <a:t>Məsələn</a:t>
            </a:r>
            <a:r>
              <a:rPr lang="az-Latn-AZ" sz="1200"/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idx_</a:t>
            </a:r>
            <a:r>
              <a:rPr lang="az-Latn-AZ" sz="1050"/>
              <a:t>email → login zamanı email-i tez tapsın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idx_status → admin filtr edəndə ləngimə olmasın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idx_current_role → role görə user-ləri tez seçsin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idx_is_business_enabled → business qaydaları sürətli işləsin</a:t>
            </a:r>
          </a:p>
          <a:p>
            <a:endParaRPr lang="az-Latn-AZ" sz="1200"/>
          </a:p>
          <a:p>
            <a:r>
              <a:rPr lang="az-Latn-AZ" sz="1200"/>
              <a:t>Yəni məqsəd: sürət + az server yükü yaratmaqdır.</a:t>
            </a:r>
          </a:p>
          <a:p>
            <a:endParaRPr lang="az-Latn-AZ" sz="1200"/>
          </a:p>
          <a:p>
            <a:r>
              <a:rPr lang="az-Latn-AZ" sz="1200"/>
              <a:t>Əgər məsələn kodda belə yazsaq: 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 query artıq avtomatik olaraq indeksi istifadə edir. Controller-də, Model-də yada haradasa ayrıca “index çağır” deyə bir kod yazılmır.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4318-8480-8815-DFE1-1BBA65D8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2827"/>
            <a:ext cx="2911092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0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b="1">
                <a:highlight>
                  <a:srgbClr val="FFFF00"/>
                </a:highlight>
              </a:rPr>
              <a:t>Vacib qeyd</a:t>
            </a:r>
            <a:r>
              <a:rPr lang="az-Latn-AZ"/>
              <a:t>: Əgər </a:t>
            </a:r>
            <a:r>
              <a:rPr lang="az-Latn-AZ" b="1"/>
              <a:t>MORPHS</a:t>
            </a:r>
            <a:r>
              <a:rPr lang="az-Latn-AZ"/>
              <a:t> varsa: </a:t>
            </a:r>
            <a:r>
              <a:rPr lang="az-Latn-AZ" b="1">
                <a:solidFill>
                  <a:srgbClr val="FF0000"/>
                </a:solidFill>
              </a:rPr>
              <a:t>$table-&gt;morphs('tokenable’); </a:t>
            </a:r>
            <a:r>
              <a:rPr lang="az-Latn-AZ"/>
              <a:t>onda ayrı-ayrı aşağıdakı kimi yazmağa ehtiyac yoxdur, çünki həmin morphs, bu iki sətri avtomatik yaradır + indeksləyir.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AF850-3462-4C8B-35EC-E12968BBC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304" y="2052536"/>
            <a:ext cx="8054696" cy="4790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FEB95-63EF-1966-2073-3403E978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257"/>
            <a:ext cx="509060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06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Default cədvəlləri migrate edirik.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BB377-B161-F5C4-8BB3-032D1D3F6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1935350"/>
            <a:ext cx="10569856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257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8004243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Yaradılması vacib olan faylların adları və hansı qovluqda yaradılmasını vizualizasiya edən tree strukturu.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r>
              <a:rPr lang="az-Latn-AZ"/>
              <a:t>Başqa bir tree növbəti slayd da...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4E049-FBF0-C515-8182-F45CEEE3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865" y="0"/>
            <a:ext cx="4184514" cy="68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2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95BD1-8FB3-3B82-70EB-7EC8135C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21" y="0"/>
            <a:ext cx="5605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4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0" y="369641"/>
            <a:ext cx="12190378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highlight>
                  <a:srgbClr val="00FF00"/>
                </a:highlight>
              </a:rPr>
              <a:t>Qızıl qayda</a:t>
            </a:r>
            <a:r>
              <a:rPr lang="az-Latn-AZ"/>
              <a:t>:  </a:t>
            </a:r>
            <a:r>
              <a:rPr lang="az-Latn-AZ" b="1"/>
              <a:t>Foreign key </a:t>
            </a:r>
            <a:r>
              <a:rPr lang="az-Latn-AZ"/>
              <a:t>olan cədvəl, istinad etdiyi cədvəldən </a:t>
            </a:r>
            <a:r>
              <a:rPr lang="az-Latn-AZ" b="1"/>
              <a:t>SONRA</a:t>
            </a:r>
            <a:r>
              <a:rPr lang="az-Latn-AZ"/>
              <a:t> yaradılmalıdır.</a:t>
            </a:r>
          </a:p>
          <a:p>
            <a:endParaRPr lang="az-Latn-AZ"/>
          </a:p>
          <a:p>
            <a:r>
              <a:rPr lang="en-US" b="1"/>
              <a:t>Yəni</a:t>
            </a:r>
            <a:r>
              <a:rPr lang="en-US"/>
              <a:t>: user_subscriptions.payment_id → payments.id</a:t>
            </a:r>
            <a:endParaRPr lang="az-Latn-AZ"/>
          </a:p>
          <a:p>
            <a:endParaRPr lang="az-Latn-AZ"/>
          </a:p>
          <a:p>
            <a:r>
              <a:rPr lang="en-US"/>
              <a:t>Bu o deməkdir ki </a:t>
            </a:r>
            <a:r>
              <a:rPr lang="en-US" b="1"/>
              <a:t>user_subscriptions </a:t>
            </a:r>
            <a:r>
              <a:rPr lang="en-US"/>
              <a:t>cədvəli </a:t>
            </a:r>
            <a:r>
              <a:rPr lang="en-US" b="1"/>
              <a:t>payments</a:t>
            </a:r>
            <a:r>
              <a:rPr lang="en-US"/>
              <a:t> cədvəlinə bağlıdır.</a:t>
            </a:r>
            <a:r>
              <a:rPr lang="az-Latn-AZ"/>
              <a:t> Deməli mütləq birinci </a:t>
            </a:r>
            <a:r>
              <a:rPr lang="az-Latn-AZ" b="1"/>
              <a:t>payments</a:t>
            </a:r>
            <a:r>
              <a:rPr lang="az-Latn-AZ"/>
              <a:t> sonra isə </a:t>
            </a:r>
            <a:r>
              <a:rPr lang="en-US" b="1"/>
              <a:t>user_subscriptions</a:t>
            </a:r>
            <a:r>
              <a:rPr lang="az-Latn-AZ"/>
              <a:t> yaradılmalıdır.</a:t>
            </a:r>
          </a:p>
          <a:p>
            <a:endParaRPr lang="az-Latn-AZ"/>
          </a:p>
          <a:p>
            <a:r>
              <a:rPr lang="en-US"/>
              <a:t>Migration ardıcıllığı (YANLIŞ)</a:t>
            </a:r>
            <a:r>
              <a:rPr lang="az-Latn-AZ"/>
              <a:t>: 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Migration işləyərkən </a:t>
            </a:r>
            <a:r>
              <a:rPr lang="en-US" b="1"/>
              <a:t>user_subscriptions</a:t>
            </a:r>
            <a:r>
              <a:rPr lang="az-Latn-AZ"/>
              <a:t> birinci işlədiyi və </a:t>
            </a:r>
            <a:r>
              <a:rPr lang="en-US"/>
              <a:t>payments hələ </a:t>
            </a:r>
            <a:r>
              <a:rPr lang="az-Latn-AZ"/>
              <a:t>işləyənə qədər </a:t>
            </a:r>
            <a:r>
              <a:rPr lang="en-US"/>
              <a:t>mövcud </a:t>
            </a:r>
            <a:r>
              <a:rPr lang="az-Latn-AZ"/>
              <a:t>olmadığı üçün xəta çıxar: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>
                <a:highlight>
                  <a:srgbClr val="FFFF00"/>
                </a:highlight>
              </a:rPr>
              <a:t>SQLSTATE[HY000]: General error: 1215 Cannot add foreign key constraint Base table or view not found: payments</a:t>
            </a:r>
            <a:endParaRPr lang="az-Latn-AZ" sz="1400">
              <a:highlight>
                <a:srgbClr val="FFFF00"/>
              </a:highlight>
            </a:endParaRPr>
          </a:p>
          <a:p>
            <a:endParaRPr lang="az-Latn-AZ"/>
          </a:p>
          <a:p>
            <a:endParaRPr lang="az-Latn-AZ"/>
          </a:p>
          <a:p>
            <a:endParaRPr lang="az-Latn-AZ" b="1">
              <a:solidFill>
                <a:srgbClr val="FF0000"/>
              </a:solidFill>
            </a:endParaRPr>
          </a:p>
          <a:p>
            <a:r>
              <a:rPr lang="en-US"/>
              <a:t>Bəs “</a:t>
            </a:r>
            <a:r>
              <a:rPr lang="en-US" b="1"/>
              <a:t>Payment</a:t>
            </a:r>
            <a:r>
              <a:rPr lang="en-US"/>
              <a:t> migration gəlməlidir </a:t>
            </a:r>
            <a:r>
              <a:rPr lang="en-US" b="1"/>
              <a:t>UserSubscription</a:t>
            </a:r>
            <a:r>
              <a:rPr lang="en-US"/>
              <a:t> dan </a:t>
            </a:r>
            <a:r>
              <a:rPr lang="en-US" b="1">
                <a:solidFill>
                  <a:srgbClr val="FF0000"/>
                </a:solidFill>
              </a:rPr>
              <a:t>SONRA</a:t>
            </a:r>
            <a:r>
              <a:rPr lang="en-US"/>
              <a:t>” nə vaxt doğrudur?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Bu yalnız bir halda mümkündür. Əgər FK</a:t>
            </a:r>
            <a:r>
              <a:rPr lang="az-Latn-AZ" sz="1400"/>
              <a:t> (</a:t>
            </a:r>
            <a:r>
              <a:rPr lang="az-Latn-AZ" sz="1400" b="1">
                <a:solidFill>
                  <a:srgbClr val="FF0000"/>
                </a:solidFill>
              </a:rPr>
              <a:t>foreignId</a:t>
            </a:r>
            <a:r>
              <a:rPr lang="az-Latn-AZ" sz="1400"/>
              <a:t>)</a:t>
            </a:r>
            <a:r>
              <a:rPr lang="en-US" sz="1400"/>
              <a:t> əvvəl NULLABLE yazılırsa (advanced workaround)</a:t>
            </a:r>
            <a:endParaRPr lang="az-Latn-AZ" sz="1400"/>
          </a:p>
          <a:p>
            <a:endParaRPr lang="az-Latn-AZ"/>
          </a:p>
          <a:p>
            <a:endParaRPr lang="az-Latn-AZ"/>
          </a:p>
          <a:p>
            <a:r>
              <a:rPr lang="en-US" sz="1600"/>
              <a:t>Daha sonra AYRI migration ilə FK əlavə edilir</a:t>
            </a:r>
            <a:r>
              <a:rPr lang="az-Latn-AZ" sz="1600"/>
              <a:t>. Buna heç girişməyə dəymir çünki: daha mürəkkəbdir, daha çox migration tələb edir, beginner üçün risklidir, rollback zamanı baş ağrısı yaradır. Production-da tövsiyə edilmir, əgər məcbur deyilsənsə.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0853A-3D4A-BEBC-61EF-BC975424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833"/>
            <a:ext cx="1752752" cy="556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9FDC5-04E1-A547-365A-099A8626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248"/>
            <a:ext cx="5273497" cy="419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8190F-B097-0CC1-D812-56DFE69DE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771"/>
            <a:ext cx="4298052" cy="373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FB5772-5DC5-3BEB-A05E-A9893CEBA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7955"/>
            <a:ext cx="3436918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4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41400-AD98-DB7A-4FA5-813C4C66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98" y="0"/>
            <a:ext cx="5968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PHPStorm-un Composer ayarları pəncərəsidir. İlk dəfə layihə açanda və ya composer.json görəndə avtomatik çıxır.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Add packages as libraries:  Composer paketlərini IDE-yə düzgün tanıdır (autocomplete, Ctrl+Click və s.)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Synchronize IDE Settings with composer.json: PSR-4, autoload, PHP versiyasını composer.json-dan oxuyur ➜ Çox vacibdir,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Check for available package updates: Paketlərin update-i varsa xəbər verir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Show composer.json top panel with quick actions: Install / Update düymələri yuxarıda görünür ➜ Rahatlıqdır,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Notify about missing 'vendor' directory: composer install edilməyibsə xəbər verir ➜ Qalsın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Run install/update with --ignore-platform-reqs: BUNU açma çünki bu, PHP versiya / extension problemlərini gizlədir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5E588-F5A6-57EF-95D9-F1ADC3E4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07" y="2762654"/>
            <a:ext cx="3935192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38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352DE2-A438-1A0E-5956-7B8DAE02A758}"/>
              </a:ext>
            </a:extLst>
          </p:cNvPr>
          <p:cNvGrpSpPr/>
          <p:nvPr/>
        </p:nvGrpSpPr>
        <p:grpSpPr>
          <a:xfrm>
            <a:off x="1" y="0"/>
            <a:ext cx="3755571" cy="6848271"/>
            <a:chOff x="1" y="0"/>
            <a:chExt cx="3755571" cy="684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90B420-6349-9B2A-F778-9E9F108CD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3755571" cy="34289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E5B3A3-1CCA-43DC-2465-512DDADB3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3419272"/>
              <a:ext cx="3751227" cy="342899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9C427C-7A0D-5AFF-D89C-CDF361CFF84B}"/>
              </a:ext>
            </a:extLst>
          </p:cNvPr>
          <p:cNvGrpSpPr/>
          <p:nvPr/>
        </p:nvGrpSpPr>
        <p:grpSpPr>
          <a:xfrm>
            <a:off x="4423452" y="0"/>
            <a:ext cx="3751227" cy="5823687"/>
            <a:chOff x="4423452" y="0"/>
            <a:chExt cx="3751227" cy="58236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DD22CF-E547-BAE4-7F9D-337E80C56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3452" y="0"/>
              <a:ext cx="3751227" cy="39295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877BC3-C7A1-3679-4FAF-723DE1200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3452" y="3929564"/>
              <a:ext cx="3751227" cy="189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862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>
                <a:solidFill>
                  <a:srgbClr val="FF0000"/>
                </a:solidFill>
              </a:rPr>
              <a:t>Independent tables </a:t>
            </a:r>
            <a:r>
              <a:rPr lang="az-Latn-AZ" sz="1400"/>
              <a:t>— başqa heç bir cədvələ foreign key ilə bağlı olmayan cədvəllərdir. Bunlar yalnız öz məlumatını saxlayır, heç kimə istinad etmir. </a:t>
            </a:r>
          </a:p>
          <a:p>
            <a:endParaRPr lang="az-Latn-AZ" sz="1400"/>
          </a:p>
          <a:p>
            <a:r>
              <a:rPr lang="az-Latn-AZ" sz="1400"/>
              <a:t>Ona görə də ən əvvəl yaradılmalıdırlar. Məsələn: </a:t>
            </a:r>
            <a:r>
              <a:rPr lang="az-Latn-AZ" sz="1400" b="1"/>
              <a:t>categories</a:t>
            </a:r>
            <a:r>
              <a:rPr lang="az-Latn-AZ" sz="1400"/>
              <a:t>, </a:t>
            </a:r>
            <a:r>
              <a:rPr lang="az-Latn-AZ" sz="1400" b="1"/>
              <a:t>listing_types</a:t>
            </a:r>
            <a:r>
              <a:rPr lang="az-Latn-AZ" sz="1400"/>
              <a:t>, </a:t>
            </a:r>
            <a:r>
              <a:rPr lang="az-Latn-AZ" sz="1400" b="1"/>
              <a:t>variants </a:t>
            </a:r>
            <a:r>
              <a:rPr lang="az-Latn-AZ" sz="1400"/>
              <a:t>cədvəllərinin içində başqa cədvələ FK yoxdur, başqaları bunlara istinad edir.</a:t>
            </a:r>
          </a:p>
          <a:p>
            <a:endParaRPr lang="az-Latn-AZ" sz="1400"/>
          </a:p>
          <a:p>
            <a:r>
              <a:rPr lang="az-Latn-AZ" sz="1400" b="1"/>
              <a:t>listings</a:t>
            </a:r>
            <a:r>
              <a:rPr lang="az-Latn-AZ" sz="1400"/>
              <a:t> cədvəli </a:t>
            </a:r>
            <a:r>
              <a:rPr lang="az-Latn-AZ" sz="1400" b="1"/>
              <a:t>categories, users, listing_types </a:t>
            </a:r>
            <a:r>
              <a:rPr lang="az-Latn-AZ" sz="1400"/>
              <a:t>və s. cədvəllərə FK ilə bağlıdır. Əgər bunlar əvvəl yaranmasa, </a:t>
            </a:r>
            <a:r>
              <a:rPr lang="az-Latn-AZ" sz="1400" b="1"/>
              <a:t>listings</a:t>
            </a:r>
            <a:r>
              <a:rPr lang="az-Latn-AZ" sz="1400"/>
              <a:t> </a:t>
            </a:r>
            <a:r>
              <a:rPr lang="az-Latn-AZ" sz="1400">
                <a:highlight>
                  <a:srgbClr val="FFFF00"/>
                </a:highlight>
              </a:rPr>
              <a:t>migration-u xəta</a:t>
            </a:r>
            <a:r>
              <a:rPr lang="az-Latn-AZ" sz="1400"/>
              <a:t> verəcək.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Loru desək, başqalarına dayaq olan cədvəl əvvəl, başqasına söykənən cədvəl sonra yaradılmalıdır.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7ED35-27EF-0734-BC65-CFA37302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40" y="2031324"/>
            <a:ext cx="5732260" cy="48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1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>
                <a:solidFill>
                  <a:srgbClr val="FF0000"/>
                </a:solidFill>
              </a:rPr>
              <a:t>Polymorphic relation </a:t>
            </a:r>
            <a:r>
              <a:rPr lang="az-Latn-AZ" sz="1400"/>
              <a:t>o deməkdir ki, bir cədvəl birdən çox cədvələ aid ola bilir. </a:t>
            </a:r>
          </a:p>
          <a:p>
            <a:endParaRPr lang="az-Latn-AZ" sz="1400"/>
          </a:p>
          <a:p>
            <a:r>
              <a:rPr lang="az-Latn-AZ" sz="1400" b="1"/>
              <a:t>Məsələn payments</a:t>
            </a:r>
            <a:r>
              <a:rPr lang="az-Latn-AZ" sz="1400"/>
              <a:t>: yəni payment həm orders cədvəlinə, həm də user_subscriptions cədvəlinə bağlana bilər.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Əgər </a:t>
            </a:r>
            <a:r>
              <a:rPr lang="en-US" sz="1400" b="1"/>
              <a:t>payments</a:t>
            </a:r>
            <a:r>
              <a:rPr lang="en-US" sz="1400"/>
              <a:t> </a:t>
            </a:r>
            <a:r>
              <a:rPr lang="az-Latn-AZ" sz="1400"/>
              <a:t>cədvəli </a:t>
            </a:r>
            <a:r>
              <a:rPr lang="en-US" sz="1400"/>
              <a:t>əvvəl yaradıl</a:t>
            </a:r>
            <a:r>
              <a:rPr lang="az-Latn-AZ" sz="1400"/>
              <a:t>arsa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orders</a:t>
            </a:r>
            <a:r>
              <a:rPr lang="en-US" sz="1400"/>
              <a:t> və </a:t>
            </a:r>
            <a:r>
              <a:rPr lang="en-US" sz="1400" b="1"/>
              <a:t>user_subscriptions </a:t>
            </a:r>
            <a:r>
              <a:rPr lang="en-US" sz="1400"/>
              <a:t>hələ mövcud olmaya bilər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Laravel hansı cədvələ bağlanacağını bilməz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Gələcəkdə relation və validation problemləri çıxar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Polymorphic cədvəl valideynlərini tanımadan yaradıla bilməz, ona görə həmişə axırda gəlir.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02FC9-121B-1FD3-E503-93E84F52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7699"/>
            <a:ext cx="12192000" cy="215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7A1BCD-5446-991C-37A2-748756DC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480"/>
            <a:ext cx="3657917" cy="5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20511-8AB0-870D-9E3E-2343E37B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00821"/>
            <a:ext cx="1988992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16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FF0000"/>
                </a:solidFill>
              </a:rPr>
              <a:t>Pivot / Junction table </a:t>
            </a:r>
            <a:r>
              <a:rPr lang="az-Latn-AZ"/>
              <a:t>iki cədvəl arasında </a:t>
            </a:r>
            <a:r>
              <a:rPr lang="az-Latn-AZ" b="1">
                <a:solidFill>
                  <a:srgbClr val="0070C0"/>
                </a:solidFill>
              </a:rPr>
              <a:t>many-to-many</a:t>
            </a:r>
            <a:r>
              <a:rPr lang="az-Latn-AZ"/>
              <a:t> əlaqə yaradır.</a:t>
            </a:r>
          </a:p>
          <a:p>
            <a:endParaRPr lang="az-Latn-AZ"/>
          </a:p>
          <a:p>
            <a:r>
              <a:rPr lang="en-US" b="1"/>
              <a:t>category_variants </a:t>
            </a:r>
            <a:r>
              <a:rPr lang="en-US"/>
              <a:t>cədvəli nümunəsində:</a:t>
            </a:r>
            <a:r>
              <a:rPr lang="az-Latn-AZ"/>
              <a:t> bu o deməkdir, category_variants cədvəli iki valideynə birdən bağlıdır.</a:t>
            </a:r>
          </a:p>
          <a:p>
            <a:endParaRPr lang="az-Latn-AZ"/>
          </a:p>
          <a:p>
            <a:endParaRPr lang="az-Latn-AZ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categories yoxdursa → category_id FK yaradıla bilməz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variants yoxdursa → variant_id FK yaradıla bilməz</a:t>
            </a:r>
            <a:endParaRPr lang="az-Latn-AZ"/>
          </a:p>
          <a:p>
            <a:endParaRPr lang="az-Latn-AZ"/>
          </a:p>
          <a:p>
            <a:r>
              <a:rPr lang="az-Latn-AZ"/>
              <a:t>Qısaca: İki valideyni olan cədvəl, hər ikisi yaradıldıqdan sonra gəlməlidir.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3743D-E657-FC3B-14F6-D7A889EF4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915" y="5168104"/>
            <a:ext cx="8521085" cy="1689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C99A0-39E2-109F-1315-D37D75FE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739"/>
            <a:ext cx="2232853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4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01A3B-B797-E542-D9EA-E3F9AAF5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34" y="1841517"/>
            <a:ext cx="8053531" cy="30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764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0593A-A7E1-155F-CD05-023C7004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20" y="462869"/>
            <a:ext cx="7867159" cy="59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97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503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solidFill>
                  <a:srgbClr val="FF0000"/>
                </a:solidFill>
              </a:rPr>
              <a:t>onDelete('cascade') </a:t>
            </a:r>
            <a:r>
              <a:rPr lang="az-Latn-AZ" sz="1600"/>
              <a:t>o deməkdir ki, əsas istifadəçi silinərsə, ona bağlı bütün qeydlər avtomatik olaraq silinir.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solidFill>
                  <a:srgbClr val="FF0000"/>
                </a:solidFill>
              </a:rPr>
              <a:t>onDelete('set null') </a:t>
            </a:r>
            <a:r>
              <a:rPr lang="az-Latn-AZ" sz="1600"/>
              <a:t>isə əlaqəli istifadəçi silinəndə həmin sahəni silmir, sadəcə dəyəri NULL edir ki məlumat itməsin.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solidFill>
                  <a:srgbClr val="FF0000"/>
                </a:solidFill>
              </a:rPr>
              <a:t>onDelete('restrict') </a:t>
            </a:r>
            <a:r>
              <a:rPr lang="az-Latn-AZ" sz="1600"/>
              <a:t>əsas qeyd hələ istifadə olunursa onun silinməsinə icazə vermir və məlumatın pozulmasının qarşısını alır.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7CCDD-5295-061C-AB06-3A482729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20" y="1707670"/>
            <a:ext cx="8361680" cy="514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5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# 1. Check migration order</a:t>
            </a:r>
          </a:p>
          <a:p>
            <a:r>
              <a:rPr lang="az-Latn-AZ" b="1">
                <a:solidFill>
                  <a:srgbClr val="FF0000"/>
                </a:solidFill>
              </a:rPr>
              <a:t>ls -la database/migrations/</a:t>
            </a:r>
          </a:p>
          <a:p>
            <a:endParaRPr lang="az-Latn-AZ"/>
          </a:p>
          <a:p>
            <a:r>
              <a:rPr lang="az-Latn-AZ"/>
              <a:t># 2. Validate syntax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migrate:status</a:t>
            </a:r>
          </a:p>
          <a:p>
            <a:endParaRPr lang="az-Latn-AZ"/>
          </a:p>
          <a:p>
            <a:r>
              <a:rPr lang="az-Latn-AZ"/>
              <a:t># 3. Test in fresh database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b="1">
              <a:solidFill>
                <a:srgbClr val="FF0000"/>
              </a:solidFill>
            </a:endParaRPr>
          </a:p>
          <a:p>
            <a:r>
              <a:rPr lang="az-Latn-AZ"/>
              <a:t># 4. If errors occur, rollback and fix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migrate:rollback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migrate:rollback --step=5</a:t>
            </a:r>
          </a:p>
          <a:p>
            <a:endParaRPr lang="az-Latn-AZ"/>
          </a:p>
          <a:p>
            <a:r>
              <a:rPr lang="az-Latn-AZ"/>
              <a:t># 5. For production</a:t>
            </a:r>
          </a:p>
          <a:p>
            <a:r>
              <a:rPr lang="az-Latn-AZ" b="1">
                <a:solidFill>
                  <a:srgbClr val="FF0000"/>
                </a:solidFill>
              </a:rPr>
              <a:t>php artisan migrate –force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# First, ensure Laravel defaults exist</a:t>
            </a:r>
          </a:p>
          <a:p>
            <a:r>
              <a:rPr lang="en-US"/>
              <a:t># Then run phases 1-12 in the corrected order above</a:t>
            </a:r>
          </a:p>
          <a:p>
            <a:endParaRPr lang="en-US"/>
          </a:p>
          <a:p>
            <a:r>
              <a:rPr lang="en-US"/>
              <a:t># After all migrations are created, run:</a:t>
            </a:r>
          </a:p>
          <a:p>
            <a:r>
              <a:rPr lang="en-US" b="1">
                <a:solidFill>
                  <a:srgbClr val="FF0000"/>
                </a:solidFill>
              </a:rPr>
              <a:t>php artisan migrate:fresh --seed</a:t>
            </a:r>
            <a:endParaRPr lang="ru-RU" b="1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9E40D-9F45-7AB2-FA75-8487F51A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75" y="0"/>
            <a:ext cx="4847903" cy="4766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41513-D5AC-856B-374E-BE7BD5E69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96" y="5472884"/>
            <a:ext cx="4847904" cy="13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967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0" y="52730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100"/>
              <a:t># ================================================</a:t>
            </a:r>
          </a:p>
          <a:p>
            <a:r>
              <a:rPr lang="az-Latn-AZ" sz="1100"/>
              <a:t># PHASE 13 — ACTIVITY LOGGING (Optional - Use Package)</a:t>
            </a:r>
          </a:p>
          <a:p>
            <a:r>
              <a:rPr lang="az-Latn-AZ" sz="1100"/>
              <a:t># ================================================</a:t>
            </a:r>
          </a:p>
          <a:p>
            <a:r>
              <a:rPr lang="az-Latn-AZ" sz="1100"/>
              <a:t># If using spatie/laravel-activitylog:</a:t>
            </a:r>
          </a:p>
          <a:p>
            <a:r>
              <a:rPr lang="az-Latn-AZ" sz="1100"/>
              <a:t># </a:t>
            </a:r>
            <a:r>
              <a:rPr lang="az-Latn-AZ" sz="1100" b="1">
                <a:solidFill>
                  <a:srgbClr val="FF0000"/>
                </a:solidFill>
              </a:rPr>
              <a:t>composer require spatie/laravel-activitylog</a:t>
            </a:r>
          </a:p>
          <a:p>
            <a:r>
              <a:rPr lang="az-Latn-AZ" sz="1100"/>
              <a:t># </a:t>
            </a:r>
            <a:r>
              <a:rPr lang="az-Latn-AZ" sz="1100" b="1">
                <a:solidFill>
                  <a:srgbClr val="FF0000"/>
                </a:solidFill>
              </a:rPr>
              <a:t>php artisan vendor:publish --provider="Spatie\Activitylog\ActivitylogServiceProvider" --tag="activitylog-migrations"</a:t>
            </a:r>
          </a:p>
          <a:p>
            <a:r>
              <a:rPr lang="az-Latn-AZ" sz="1100"/>
              <a:t># Or create manually:</a:t>
            </a:r>
          </a:p>
          <a:p>
            <a:r>
              <a:rPr lang="az-Latn-AZ" sz="1100"/>
              <a:t># </a:t>
            </a:r>
            <a:r>
              <a:rPr lang="az-Latn-AZ" sz="1100" b="1">
                <a:solidFill>
                  <a:srgbClr val="FF0000"/>
                </a:solidFill>
              </a:rPr>
              <a:t>php artisan make:model ActivityLog -m </a:t>
            </a:r>
            <a:r>
              <a:rPr lang="az-Latn-AZ" sz="1100"/>
              <a:t>       # depends on: polymorphic relations</a:t>
            </a:r>
            <a:endParaRPr lang="ru-RU" sz="11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3184A4-525C-D621-DEC2-7D29E714A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02473"/>
              </p:ext>
            </p:extLst>
          </p:nvPr>
        </p:nvGraphicFramePr>
        <p:xfrm>
          <a:off x="0" y="0"/>
          <a:ext cx="12192000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132213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370778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71604558"/>
                    </a:ext>
                  </a:extLst>
                </a:gridCol>
              </a:tblGrid>
              <a:tr h="5145932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queue:table        </a:t>
                      </a:r>
                      <a:r>
                        <a:rPr lang="az-Latn-AZ" sz="1000" b="1">
                          <a:solidFill>
                            <a:srgbClr val="FF0000"/>
                          </a:solidFill>
                        </a:rPr>
                        <a:t>           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notifications:table </a:t>
                      </a:r>
                      <a:r>
                        <a:rPr lang="az-Latn-AZ" sz="1000" b="1">
                          <a:solidFill>
                            <a:srgbClr val="FF0000"/>
                          </a:solidFill>
                        </a:rPr>
                        <a:t>     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1 — CORE / LOOKUP TABLES (No Dependencies)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SubscriptionPlan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ListingType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Category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Variant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Location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Setting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ShippingZone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ShippingMethod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 –m</a:t>
                      </a:r>
                      <a:endParaRPr lang="az-Latn-AZ" sz="10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2 — USER-DEPENDENT TABLES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Address -m             </a:t>
                      </a:r>
                      <a:endParaRPr lang="en-US" sz="1000"/>
                    </a:p>
                    <a:p>
                      <a:endParaRPr lang="en-US" sz="1000"/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/>
                        <a:t># PHASE 3 — VARIANT STRUCTURE</a:t>
                      </a:r>
                    </a:p>
                    <a:p>
                      <a:r>
                        <a:rPr lang="en-US" sz="1000"/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VariantItem -m          </a:t>
                      </a:r>
                      <a:endParaRPr lang="en-US" sz="1000"/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CategoryVariant -m     </a:t>
                      </a:r>
                      <a:endParaRPr lang="en-US" sz="1000"/>
                    </a:p>
                    <a:p>
                      <a:endParaRPr lang="ru-RU" sz="10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PHASE 4 — LISTINGS DOMAIN</a:t>
                      </a:r>
                    </a:p>
                    <a:p>
                      <a:r>
                        <a:rPr lang="en-US" sz="10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 -m       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ListingImage -m  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ListingVariant -m       </a:t>
                      </a:r>
                    </a:p>
                    <a:p>
                      <a:r>
                        <a:rPr lang="en-US" sz="1000" b="1" i="1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 artisan make:model ProductVariation -m   </a:t>
                      </a:r>
                      <a:endParaRPr lang="az-Latn-AZ" sz="1000" b="1" i="1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5 — PAYMENTS (Before Subscriptions &amp; Orders)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Payment -m</a:t>
                      </a:r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6 — SUBSCRIPTIONS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UserSubscription -m   </a:t>
                      </a:r>
                      <a:endParaRPr lang="az-Latn-AZ" sz="10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SubscriptionReminder -m</a:t>
                      </a:r>
                    </a:p>
                    <a:p>
                      <a:endParaRPr lang="en-US" sz="10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7 — ORDERS &amp; TRANSACTIONS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Order -m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OrderItem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8 — COUPONS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CouponRestriction -m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CouponUsage -m     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9 — SHIPPING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ShippingRate -m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ListingShipping -m  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ru-RU" sz="10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10 — MESSAGING / COMMUNICATION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Conversation -m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ConversationParticipant -m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Message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11 — REVIEWS &amp; SOCIAL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Review -m      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ReviewResponse -m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SellerRating -m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Favorite -m  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Follow -m 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12 — MODERATION &amp; TRACKING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Report -m      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PageView -m         </a:t>
                      </a:r>
                    </a:p>
                    <a:p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php artisan make:model SearchQuery –m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PHASE 13 — ACTIVITY LOGGING (Optional - Use Package)</a:t>
                      </a:r>
                    </a:p>
                    <a:p>
                      <a:r>
                        <a:rPr lang="en-US" sz="1000" b="0">
                          <a:solidFill>
                            <a:schemeClr val="tx1"/>
                          </a:solidFill>
                        </a:rPr>
                        <a:t># ================================================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09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440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85C0D-D9A4-CC47-9015-F0EF6EC2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81" y="0"/>
            <a:ext cx="12240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6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4115</TotalTime>
  <Words>4013</Words>
  <Application>Microsoft Office PowerPoint</Application>
  <PresentationFormat>Widescreen</PresentationFormat>
  <Paragraphs>716</Paragraphs>
  <Slides>185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0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95</cp:revision>
  <dcterms:created xsi:type="dcterms:W3CDTF">2026-01-23T13:59:30Z</dcterms:created>
  <dcterms:modified xsi:type="dcterms:W3CDTF">2026-01-26T11:48:33Z</dcterms:modified>
</cp:coreProperties>
</file>